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334" r:id="rId3"/>
    <p:sldId id="335" r:id="rId4"/>
    <p:sldId id="336" r:id="rId5"/>
    <p:sldId id="337" r:id="rId6"/>
    <p:sldId id="339" r:id="rId7"/>
    <p:sldId id="340" r:id="rId8"/>
    <p:sldId id="341" r:id="rId9"/>
    <p:sldId id="342" r:id="rId10"/>
    <p:sldId id="347" r:id="rId11"/>
    <p:sldId id="344" r:id="rId12"/>
    <p:sldId id="349" r:id="rId13"/>
    <p:sldId id="346" r:id="rId14"/>
    <p:sldId id="348" r:id="rId15"/>
    <p:sldId id="34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90"/>
    <p:restoredTop sz="96301"/>
  </p:normalViewPr>
  <p:slideViewPr>
    <p:cSldViewPr snapToGrid="0">
      <p:cViewPr varScale="1">
        <p:scale>
          <a:sx n="79" d="100"/>
          <a:sy n="79" d="100"/>
        </p:scale>
        <p:origin x="224" y="1128"/>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p:txBody>
          <a:bodyPr/>
          <a:lstStyle/>
          <a:p>
            <a:r>
              <a:rPr lang="en-US" dirty="0"/>
              <a:t>Slide Rule</a:t>
            </a:r>
          </a:p>
        </p:txBody>
      </p:sp>
      <p:sp>
        <p:nvSpPr>
          <p:cNvPr id="3" name="Content Placeholder 2">
            <a:extLst>
              <a:ext uri="{FF2B5EF4-FFF2-40B4-BE49-F238E27FC236}">
                <a16:creationId xmlns:a16="http://schemas.microsoft.com/office/drawing/2014/main" id="{EE05C1DC-EF9E-33DA-806B-F2C4CEA308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430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E4D51BE9-4989-F7D4-B551-0F012C62F749}"/>
              </a:ext>
            </a:extLst>
          </p:cNvPr>
          <p:cNvPicPr>
            <a:picLocks noChangeAspect="1"/>
          </p:cNvPicPr>
          <p:nvPr/>
        </p:nvPicPr>
        <p:blipFill>
          <a:blip r:embed="rId2"/>
          <a:srcRect l="14251" r="18286"/>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776E5769-523F-0CF1-0FC4-C1C666F07BD4}"/>
              </a:ext>
            </a:extLst>
          </p:cNvPr>
          <p:cNvPicPr>
            <a:picLocks noChangeAspect="1"/>
          </p:cNvPicPr>
          <p:nvPr/>
        </p:nvPicPr>
        <p:blipFill>
          <a:blip r:embed="rId2"/>
          <a:srcRect l="14251" r="18286"/>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p:txBody>
          <a:bodyPr/>
          <a:lstStyle/>
          <a:p>
            <a:r>
              <a:rPr lang="en-US" dirty="0"/>
              <a:t>Pilots usually don't remember or like Trig</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p:txBody>
          <a:bodyPr/>
          <a:lstStyle/>
          <a:p>
            <a:r>
              <a:rPr lang="en-US" dirty="0"/>
              <a:t>They invented an analog computer called the E6B that does the entire calculation by rotating and sliding and reading numbers directly from the device</a:t>
            </a:r>
          </a:p>
        </p:txBody>
      </p:sp>
    </p:spTree>
    <p:extLst>
      <p:ext uri="{BB962C8B-B14F-4D97-AF65-F5344CB8AC3E}">
        <p14:creationId xmlns:p14="http://schemas.microsoft.com/office/powerpoint/2010/main" val="401463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Digital physical devices</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 – it sounds a bit like clicking</a:t>
            </a:r>
          </a:p>
          <a:p>
            <a:endParaRPr lang="en-US" dirty="0"/>
          </a:p>
        </p:txBody>
      </p:sp>
    </p:spTree>
    <p:extLst>
      <p:ext uri="{BB962C8B-B14F-4D97-AF65-F5344CB8AC3E}">
        <p14:creationId xmlns:p14="http://schemas.microsoft.com/office/powerpoint/2010/main" val="159216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85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Abacus / Adders / Multipliers </a:t>
            </a:r>
          </a:p>
          <a:p>
            <a:r>
              <a:rPr lang="en-US" dirty="0"/>
              <a:t>Iteration</a:t>
            </a:r>
          </a:p>
          <a:p>
            <a:pPr lvl="1"/>
            <a:r>
              <a:rPr lang="en-US" dirty="0"/>
              <a:t>"Human Computers" / Babbage Difference Engine</a:t>
            </a:r>
          </a:p>
          <a:p>
            <a:r>
              <a:rPr lang="en-US" dirty="0"/>
              <a:t>Books with Tables - CRC</a:t>
            </a:r>
          </a:p>
          <a:p>
            <a:r>
              <a:rPr lang="en-US" dirty="0"/>
              <a:t>Electromechanical Computers</a:t>
            </a:r>
          </a:p>
          <a:p>
            <a:pPr lvl="1"/>
            <a:r>
              <a:rPr lang="en-US" dirty="0"/>
              <a:t>Bomba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(and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a:srcRect t="25354" b="34923"/>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6FB519-52D9-44A8-B0F5-07F67CB73247}"/>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FED141D7-C2D7-6E11-DDD0-92B30FCF5B50}"/>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lstStyle/>
          <a:p>
            <a:r>
              <a:rPr lang="en-US" dirty="0"/>
              <a:t>AI: Ancient artifacts to measure the Sun around the world</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a:srcRect l="13177" t="18773" r="16640" b="27699"/>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a:srcRect t="49863"/>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lnSpcReduction="10000"/>
          </a:bodyPr>
          <a:lstStyle/>
          <a:p>
            <a:r>
              <a:rPr lang="en-US" dirty="0"/>
              <a:t>Oldest known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a:srcRect l="14648" t="50000"/>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r>
              <a:rPr lang="en-US" dirty="0"/>
              <a:t>E6B wind calculator for airplane pilots that uses a circular calculator to do trigonometry and Pythagorean theorem computations</a:t>
            </a:r>
          </a:p>
        </p:txBody>
      </p:sp>
    </p:spTree>
    <p:extLst>
      <p:ext uri="{BB962C8B-B14F-4D97-AF65-F5344CB8AC3E}">
        <p14:creationId xmlns:p14="http://schemas.microsoft.com/office/powerpoint/2010/main" val="4100754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1486</TotalTime>
  <Words>873</Words>
  <Application>Microsoft Macintosh PowerPoint</Application>
  <PresentationFormat>Widescreen</PresentationFormat>
  <Paragraphs>113</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Stone Henge – 4500 Years Ago</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usually don't remember or like Trig</vt:lpstr>
      <vt:lpstr>Digital physical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48</cp:revision>
  <dcterms:created xsi:type="dcterms:W3CDTF">2023-02-25T13:30:24Z</dcterms:created>
  <dcterms:modified xsi:type="dcterms:W3CDTF">2025-08-04T13:09:09Z</dcterms:modified>
</cp:coreProperties>
</file>